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9"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0" autoAdjust="0"/>
    <p:restoredTop sz="94660"/>
  </p:normalViewPr>
  <p:slideViewPr>
    <p:cSldViewPr snapToGrid="0">
      <p:cViewPr varScale="1">
        <p:scale>
          <a:sx n="87" d="100"/>
          <a:sy n="87" d="100"/>
        </p:scale>
        <p:origin x="1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8690CA-30F6-4167-9C81-51744341BA9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29090-4B73-432B-AE84-30D284493B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01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690CA-30F6-4167-9C81-51744341BA9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79733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690CA-30F6-4167-9C81-51744341BA9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81696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690CA-30F6-4167-9C81-51744341BA9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319193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90CA-30F6-4167-9C81-51744341BA9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29090-4B73-432B-AE84-30D284493B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05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8690CA-30F6-4167-9C81-51744341BA9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18858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8690CA-30F6-4167-9C81-51744341BA9E}"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14474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8690CA-30F6-4167-9C81-51744341BA9E}"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229383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48690CA-30F6-4167-9C81-51744341BA9E}" type="datetimeFigureOut">
              <a:rPr lang="en-US" smtClean="0"/>
              <a:t>2/10/2022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8314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8690CA-30F6-4167-9C81-51744341BA9E}" type="datetimeFigureOut">
              <a:rPr lang="en-US" smtClean="0"/>
              <a:t>2/10/2022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2329090-4B73-432B-AE84-30D284493B9F}" type="slidenum">
              <a:rPr lang="en-US" smtClean="0"/>
              <a:t>‹#›</a:t>
            </a:fld>
            <a:endParaRPr lang="en-US"/>
          </a:p>
        </p:txBody>
      </p:sp>
    </p:spTree>
    <p:extLst>
      <p:ext uri="{BB962C8B-B14F-4D97-AF65-F5344CB8AC3E}">
        <p14:creationId xmlns:p14="http://schemas.microsoft.com/office/powerpoint/2010/main" val="152929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90CA-30F6-4167-9C81-51744341BA9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29090-4B73-432B-AE84-30D284493B9F}" type="slidenum">
              <a:rPr lang="en-US" smtClean="0"/>
              <a:t>‹#›</a:t>
            </a:fld>
            <a:endParaRPr lang="en-US"/>
          </a:p>
        </p:txBody>
      </p:sp>
    </p:spTree>
    <p:extLst>
      <p:ext uri="{BB962C8B-B14F-4D97-AF65-F5344CB8AC3E}">
        <p14:creationId xmlns:p14="http://schemas.microsoft.com/office/powerpoint/2010/main" val="236993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8690CA-30F6-4167-9C81-51744341BA9E}" type="datetimeFigureOut">
              <a:rPr lang="en-US" smtClean="0"/>
              <a:t>2/10/2022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2329090-4B73-432B-AE84-30D284493B9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8CE2-D374-42AF-8A65-71304F5C5DAC}"/>
              </a:ext>
            </a:extLst>
          </p:cNvPr>
          <p:cNvSpPr>
            <a:spLocks noGrp="1"/>
          </p:cNvSpPr>
          <p:nvPr>
            <p:ph type="ctrTitle"/>
          </p:nvPr>
        </p:nvSpPr>
        <p:spPr/>
        <p:txBody>
          <a:bodyPr/>
          <a:lstStyle/>
          <a:p>
            <a:r>
              <a:rPr lang="en-US" dirty="0"/>
              <a:t>Max </a:t>
            </a:r>
            <a:r>
              <a:rPr lang="en-US" dirty="0" err="1"/>
              <a:t>Stirner</a:t>
            </a:r>
            <a:endParaRPr lang="en-US" dirty="0"/>
          </a:p>
        </p:txBody>
      </p:sp>
      <p:sp>
        <p:nvSpPr>
          <p:cNvPr id="3" name="Subtitle 2">
            <a:extLst>
              <a:ext uri="{FF2B5EF4-FFF2-40B4-BE49-F238E27FC236}">
                <a16:creationId xmlns:a16="http://schemas.microsoft.com/office/drawing/2014/main" id="{F65CD5EE-C7C7-4189-B283-726603EE7DF7}"/>
              </a:ext>
            </a:extLst>
          </p:cNvPr>
          <p:cNvSpPr>
            <a:spLocks noGrp="1"/>
          </p:cNvSpPr>
          <p:nvPr>
            <p:ph type="subTitle" idx="1"/>
          </p:nvPr>
        </p:nvSpPr>
        <p:spPr/>
        <p:txBody>
          <a:bodyPr>
            <a:normAutofit fontScale="85000" lnSpcReduction="20000"/>
          </a:bodyPr>
          <a:lstStyle/>
          <a:p>
            <a:r>
              <a:rPr lang="en-US" dirty="0"/>
              <a:t>GENTRAIN</a:t>
            </a:r>
          </a:p>
          <a:p>
            <a:r>
              <a:rPr lang="en-US" dirty="0"/>
              <a:t>Stephanie </a:t>
            </a:r>
            <a:r>
              <a:rPr lang="en-US" dirty="0" err="1"/>
              <a:t>Spoto</a:t>
            </a:r>
            <a:endParaRPr lang="en-US" dirty="0"/>
          </a:p>
          <a:p>
            <a:r>
              <a:rPr lang="en-US" dirty="0"/>
              <a:t>Monterey Peninsula College</a:t>
            </a:r>
          </a:p>
        </p:txBody>
      </p:sp>
      <p:pic>
        <p:nvPicPr>
          <p:cNvPr id="6" name="Picture 5">
            <a:extLst>
              <a:ext uri="{FF2B5EF4-FFF2-40B4-BE49-F238E27FC236}">
                <a16:creationId xmlns:a16="http://schemas.microsoft.com/office/drawing/2014/main" id="{7339C7CD-1290-41DE-9179-66FEA76AD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8" y="136301"/>
            <a:ext cx="12192000" cy="2951177"/>
          </a:xfrm>
          <a:prstGeom prst="rect">
            <a:avLst/>
          </a:prstGeom>
        </p:spPr>
      </p:pic>
    </p:spTree>
    <p:extLst>
      <p:ext uri="{BB962C8B-B14F-4D97-AF65-F5344CB8AC3E}">
        <p14:creationId xmlns:p14="http://schemas.microsoft.com/office/powerpoint/2010/main" val="303067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C435-67AA-492C-B05A-D1EFEC10FE3B}"/>
              </a:ext>
            </a:extLst>
          </p:cNvPr>
          <p:cNvSpPr>
            <a:spLocks noGrp="1"/>
          </p:cNvSpPr>
          <p:nvPr>
            <p:ph type="title"/>
          </p:nvPr>
        </p:nvSpPr>
        <p:spPr/>
        <p:txBody>
          <a:bodyPr/>
          <a:lstStyle/>
          <a:p>
            <a:r>
              <a:rPr lang="en-US" dirty="0"/>
              <a:t>Communism</a:t>
            </a:r>
          </a:p>
        </p:txBody>
      </p:sp>
      <p:sp>
        <p:nvSpPr>
          <p:cNvPr id="3" name="Content Placeholder 2">
            <a:extLst>
              <a:ext uri="{FF2B5EF4-FFF2-40B4-BE49-F238E27FC236}">
                <a16:creationId xmlns:a16="http://schemas.microsoft.com/office/drawing/2014/main" id="{F7CA819B-2CAF-453D-9DBE-609EA773172A}"/>
              </a:ext>
            </a:extLst>
          </p:cNvPr>
          <p:cNvSpPr>
            <a:spLocks noGrp="1"/>
          </p:cNvSpPr>
          <p:nvPr>
            <p:ph idx="1"/>
          </p:nvPr>
        </p:nvSpPr>
        <p:spPr/>
        <p:txBody>
          <a:bodyPr>
            <a:normAutofit lnSpcReduction="10000"/>
          </a:bodyPr>
          <a:lstStyle/>
          <a:p>
            <a:endParaRPr lang="en-US" dirty="0"/>
          </a:p>
          <a:p>
            <a:pPr>
              <a:buFont typeface="Wingdings" panose="05000000000000000000" pitchFamily="2" charset="2"/>
              <a:buChar char="§"/>
            </a:pPr>
            <a:r>
              <a:rPr lang="en-US" i="1" dirty="0"/>
              <a:t> The Anarchist FAQ Collective: </a:t>
            </a:r>
            <a:r>
              <a:rPr lang="en-US" dirty="0"/>
              <a:t>"[w]</a:t>
            </a:r>
            <a:r>
              <a:rPr lang="en-US" dirty="0" err="1"/>
              <a:t>hile</a:t>
            </a:r>
            <a:r>
              <a:rPr lang="en-US" dirty="0"/>
              <a:t> some may object to our attempt to place egoism and communism together, it is worth pointing out that </a:t>
            </a:r>
            <a:r>
              <a:rPr lang="en-US" dirty="0" err="1"/>
              <a:t>Stirner</a:t>
            </a:r>
            <a:r>
              <a:rPr lang="en-US" dirty="0"/>
              <a:t> rejected 'communism'. </a:t>
            </a:r>
            <a:r>
              <a:rPr lang="en-US" dirty="0" err="1"/>
              <a:t>Stirner</a:t>
            </a:r>
            <a:r>
              <a:rPr lang="en-US" dirty="0"/>
              <a:t> did not subscribe to libertarian communism, because it did not exist when he was writing and so he was directing his critique against the various forms of state communism which did. Moreover, this does not mean that anarcho-communists and others may not find his work of use to them. And </a:t>
            </a:r>
            <a:r>
              <a:rPr lang="en-US" dirty="0" err="1"/>
              <a:t>Stirner</a:t>
            </a:r>
            <a:r>
              <a:rPr lang="en-US" dirty="0"/>
              <a:t> would have approved, for nothing could be more foreign to his ideas than to limit what an individual considers to be in their best interest.” </a:t>
            </a:r>
          </a:p>
          <a:p>
            <a:pPr lvl="1">
              <a:buFont typeface="Wingdings" panose="05000000000000000000" pitchFamily="2" charset="2"/>
              <a:buChar char="§"/>
            </a:pPr>
            <a:r>
              <a:rPr lang="en-US" dirty="0"/>
              <a:t>Though social and communal anarchists might sneer at </a:t>
            </a:r>
            <a:r>
              <a:rPr lang="en-US" dirty="0" err="1"/>
              <a:t>Stirner’s</a:t>
            </a:r>
            <a:r>
              <a:rPr lang="en-US" dirty="0"/>
              <a:t> self-interested individualism, there are important critiques of authority and the state within his work.</a:t>
            </a:r>
            <a:endParaRPr lang="en-US" baseline="30000" dirty="0"/>
          </a:p>
          <a:p>
            <a:r>
              <a:rPr lang="en-US" dirty="0"/>
              <a:t>Daniel </a:t>
            </a:r>
            <a:r>
              <a:rPr lang="en-US" dirty="0" err="1"/>
              <a:t>Guérin</a:t>
            </a:r>
            <a:r>
              <a:rPr lang="en-US" dirty="0"/>
              <a:t>: "</a:t>
            </a:r>
            <a:r>
              <a:rPr lang="en-US" dirty="0" err="1"/>
              <a:t>Stirner</a:t>
            </a:r>
            <a:r>
              <a:rPr lang="en-US" dirty="0"/>
              <a:t> accepted many of the premises of communism but with the following qualification: the profession of communist faith is a first step toward total emancipation of the victims of our society, but they will become completely '</a:t>
            </a:r>
            <a:r>
              <a:rPr lang="en-US" dirty="0" err="1"/>
              <a:t>disalienated</a:t>
            </a:r>
            <a:r>
              <a:rPr lang="en-US" dirty="0"/>
              <a:t>,' and truly able to develop their individuality, only by advancing beyond communism."</a:t>
            </a:r>
          </a:p>
          <a:p>
            <a:endParaRPr lang="en-US" dirty="0"/>
          </a:p>
        </p:txBody>
      </p:sp>
    </p:spTree>
    <p:extLst>
      <p:ext uri="{BB962C8B-B14F-4D97-AF65-F5344CB8AC3E}">
        <p14:creationId xmlns:p14="http://schemas.microsoft.com/office/powerpoint/2010/main" val="242117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C435-67AA-492C-B05A-D1EFEC10FE3B}"/>
              </a:ext>
            </a:extLst>
          </p:cNvPr>
          <p:cNvSpPr>
            <a:spLocks noGrp="1"/>
          </p:cNvSpPr>
          <p:nvPr>
            <p:ph type="title"/>
          </p:nvPr>
        </p:nvSpPr>
        <p:spPr/>
        <p:txBody>
          <a:bodyPr/>
          <a:lstStyle/>
          <a:p>
            <a:r>
              <a:rPr lang="en-US" dirty="0" err="1"/>
              <a:t>Reponse</a:t>
            </a:r>
            <a:r>
              <a:rPr lang="en-US" dirty="0"/>
              <a:t> to Hegelianism</a:t>
            </a:r>
          </a:p>
        </p:txBody>
      </p:sp>
      <p:sp>
        <p:nvSpPr>
          <p:cNvPr id="3" name="Content Placeholder 2">
            <a:extLst>
              <a:ext uri="{FF2B5EF4-FFF2-40B4-BE49-F238E27FC236}">
                <a16:creationId xmlns:a16="http://schemas.microsoft.com/office/drawing/2014/main" id="{F7CA819B-2CAF-453D-9DBE-609EA773172A}"/>
              </a:ext>
            </a:extLst>
          </p:cNvPr>
          <p:cNvSpPr>
            <a:spLocks noGrp="1"/>
          </p:cNvSpPr>
          <p:nvPr>
            <p:ph idx="1"/>
          </p:nvPr>
        </p:nvSpPr>
        <p:spPr/>
        <p:txBody>
          <a:bodyPr>
            <a:normAutofit/>
          </a:bodyPr>
          <a:lstStyle/>
          <a:p>
            <a:pPr>
              <a:buFont typeface="Wingdings" panose="05000000000000000000" pitchFamily="2" charset="2"/>
              <a:buChar char="§"/>
            </a:pPr>
            <a:r>
              <a:rPr lang="en-US" dirty="0"/>
              <a:t> Lawrence </a:t>
            </a:r>
            <a:r>
              <a:rPr lang="en-US" dirty="0" err="1"/>
              <a:t>Stepelevich</a:t>
            </a:r>
            <a:r>
              <a:rPr lang="en-US" dirty="0"/>
              <a:t>: Hegel was a major influence on </a:t>
            </a:r>
            <a:r>
              <a:rPr lang="en-US" i="1" dirty="0"/>
              <a:t>The Ego and Its Own</a:t>
            </a:r>
            <a:r>
              <a:rPr lang="en-US" dirty="0"/>
              <a:t>. </a:t>
            </a:r>
          </a:p>
          <a:p>
            <a:pPr lvl="1">
              <a:buFont typeface="Wingdings" panose="05000000000000000000" pitchFamily="2" charset="2"/>
              <a:buChar char="§"/>
            </a:pPr>
            <a:r>
              <a:rPr lang="en-US" i="1" dirty="0"/>
              <a:t>Ego </a:t>
            </a:r>
            <a:r>
              <a:rPr lang="en-US" dirty="0"/>
              <a:t>generally has "un-Hegelian structure and tone" and is critical of Hegel's conclusions about the self and the world</a:t>
            </a:r>
          </a:p>
          <a:p>
            <a:pPr lvl="1">
              <a:buFont typeface="Wingdings" panose="05000000000000000000" pitchFamily="2" charset="2"/>
              <a:buChar char="§"/>
            </a:pPr>
            <a:r>
              <a:rPr lang="en-US" dirty="0" err="1"/>
              <a:t>Stepelevich</a:t>
            </a:r>
            <a:r>
              <a:rPr lang="en-US" dirty="0"/>
              <a:t>: Should understand </a:t>
            </a:r>
            <a:r>
              <a:rPr lang="en-US" dirty="0" err="1"/>
              <a:t>Stirner’s</a:t>
            </a:r>
            <a:r>
              <a:rPr lang="en-US" dirty="0"/>
              <a:t> work as answering Hegel's question of the role of consciousness after it has contemplated "untrue knowledge" and become "absolute knowledge.“</a:t>
            </a:r>
          </a:p>
          <a:p>
            <a:pPr lvl="1">
              <a:buFont typeface="Wingdings" panose="05000000000000000000" pitchFamily="2" charset="2"/>
              <a:buChar char="§"/>
            </a:pPr>
            <a:r>
              <a:rPr lang="en-US" dirty="0" err="1"/>
              <a:t>Stirner</a:t>
            </a:r>
            <a:r>
              <a:rPr lang="en-US" dirty="0"/>
              <a:t> explores the outcome of the rediscovering one's self-consciousness after realizing self-determination.</a:t>
            </a:r>
          </a:p>
          <a:p>
            <a:pPr>
              <a:buFont typeface="Wingdings" panose="05000000000000000000" pitchFamily="2" charset="2"/>
              <a:buChar char="§"/>
            </a:pPr>
            <a:r>
              <a:rPr lang="en-US" dirty="0"/>
              <a:t> Though a student of Hegel, he was not necessarily a Hegelian (like Feuerbach and other contemporaries who were Hegelians)</a:t>
            </a:r>
          </a:p>
          <a:p>
            <a:pPr>
              <a:buFont typeface="Wingdings" panose="05000000000000000000" pitchFamily="2" charset="2"/>
              <a:buChar char="§"/>
            </a:pPr>
            <a:r>
              <a:rPr lang="en-US" dirty="0"/>
              <a:t> Against his peers (the Young Hegelians), </a:t>
            </a:r>
            <a:r>
              <a:rPr lang="en-US" dirty="0" err="1"/>
              <a:t>Stirner</a:t>
            </a:r>
            <a:r>
              <a:rPr lang="en-US" dirty="0"/>
              <a:t> ignored or scorned any attempt at political engagement/critique of Hegel and the Enlightenment philosophers.</a:t>
            </a:r>
          </a:p>
        </p:txBody>
      </p:sp>
    </p:spTree>
    <p:extLst>
      <p:ext uri="{BB962C8B-B14F-4D97-AF65-F5344CB8AC3E}">
        <p14:creationId xmlns:p14="http://schemas.microsoft.com/office/powerpoint/2010/main" val="259020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E75D-6039-41B3-B5FE-035442FFC989}"/>
              </a:ext>
            </a:extLst>
          </p:cNvPr>
          <p:cNvSpPr>
            <a:spLocks noGrp="1"/>
          </p:cNvSpPr>
          <p:nvPr>
            <p:ph type="title"/>
          </p:nvPr>
        </p:nvSpPr>
        <p:spPr/>
        <p:txBody>
          <a:bodyPr/>
          <a:lstStyle/>
          <a:p>
            <a:r>
              <a:rPr lang="en-US" dirty="0" err="1"/>
              <a:t>Stirner</a:t>
            </a:r>
            <a:r>
              <a:rPr lang="en-US" dirty="0"/>
              <a:t> abandons philosophy</a:t>
            </a:r>
          </a:p>
        </p:txBody>
      </p:sp>
      <p:sp>
        <p:nvSpPr>
          <p:cNvPr id="3" name="Content Placeholder 2">
            <a:extLst>
              <a:ext uri="{FF2B5EF4-FFF2-40B4-BE49-F238E27FC236}">
                <a16:creationId xmlns:a16="http://schemas.microsoft.com/office/drawing/2014/main" id="{2E47A57B-C76B-4608-9788-944D59EBE01B}"/>
              </a:ext>
            </a:extLst>
          </p:cNvPr>
          <p:cNvSpPr>
            <a:spLocks noGrp="1"/>
          </p:cNvSpPr>
          <p:nvPr>
            <p:ph idx="1"/>
          </p:nvPr>
        </p:nvSpPr>
        <p:spPr>
          <a:xfrm>
            <a:off x="3646582" y="1845733"/>
            <a:ext cx="7509097" cy="4312695"/>
          </a:xfrm>
        </p:spPr>
        <p:txBody>
          <a:bodyPr>
            <a:normAutofit fontScale="92500" lnSpcReduction="20000"/>
          </a:bodyPr>
          <a:lstStyle/>
          <a:p>
            <a:r>
              <a:rPr lang="en-US" dirty="0"/>
              <a:t>Douglas </a:t>
            </a:r>
            <a:r>
              <a:rPr lang="en-US" dirty="0" err="1"/>
              <a:t>Moggach</a:t>
            </a:r>
            <a:r>
              <a:rPr lang="en-US" dirty="0"/>
              <a:t>: </a:t>
            </a:r>
            <a:r>
              <a:rPr lang="en-US" dirty="0" err="1"/>
              <a:t>Stirner</a:t>
            </a:r>
            <a:r>
              <a:rPr lang="en-US" dirty="0"/>
              <a:t> does not evolve beyond Hegel, but leaves philosophy in its entirely:</a:t>
            </a:r>
          </a:p>
          <a:p>
            <a:r>
              <a:rPr lang="en-US" dirty="0"/>
              <a:t>“</a:t>
            </a:r>
            <a:r>
              <a:rPr lang="en-US" dirty="0" err="1"/>
              <a:t>Stirner</a:t>
            </a:r>
            <a:r>
              <a:rPr lang="en-US" dirty="0"/>
              <a:t> refused to conceptualize the human self, and rendered it devoid of any reference to rationality or universal standards. The self was moreover considered a field of action, a "never-being I." The "I" had no essence to realize and life itself was a process of self-dissolution. Far from accepting, like the humanist Hegelians, a construal of subjectivity endowed with a universal and ethical mission, </a:t>
            </a:r>
            <a:r>
              <a:rPr lang="en-US" dirty="0" err="1"/>
              <a:t>Stirner's</a:t>
            </a:r>
            <a:r>
              <a:rPr lang="en-US" dirty="0"/>
              <a:t> notion of "the Unique" (Der </a:t>
            </a:r>
            <a:r>
              <a:rPr lang="en-US" dirty="0" err="1"/>
              <a:t>Einzige</a:t>
            </a:r>
            <a:r>
              <a:rPr lang="en-US" dirty="0"/>
              <a:t>) distances itself from any conceptualization whatsoever: "There is no development of the concept of the Unique. No philosophical system can be built out of it, as it can out of Being, or Thinking, or the I. Rather, with it, all development of the concept ceases. The person who views it as a principle thinks that he can treat it philosophically or theoretically and necessarily wastes his breath arguing against it.”</a:t>
            </a:r>
          </a:p>
          <a:p>
            <a:endParaRPr lang="en-US" dirty="0"/>
          </a:p>
          <a:p>
            <a:r>
              <a:rPr lang="en-US" sz="1500" dirty="0"/>
              <a:t>"Hegelianism in Restoration Prussia, 1841–1848: Freedom, Humanism and 'Anti-Humanism' in Young Hegelian Thought.", In: Hegel's Thought in Europe: Currents, Crosscurrents and Undercurrents, ed. Lisa Herzog (pp. 71–92). Basingstoke and New York: Palgrave Macmillan, 2013, p. 75.</a:t>
            </a:r>
          </a:p>
          <a:p>
            <a:endParaRPr lang="en-US" dirty="0"/>
          </a:p>
        </p:txBody>
      </p:sp>
      <p:pic>
        <p:nvPicPr>
          <p:cNvPr id="4" name="Picture 3">
            <a:extLst>
              <a:ext uri="{FF2B5EF4-FFF2-40B4-BE49-F238E27FC236}">
                <a16:creationId xmlns:a16="http://schemas.microsoft.com/office/drawing/2014/main" id="{C36CB2CF-880E-44ED-8AE8-AADD01AC4199}"/>
              </a:ext>
            </a:extLst>
          </p:cNvPr>
          <p:cNvPicPr>
            <a:picLocks noChangeAspect="1"/>
          </p:cNvPicPr>
          <p:nvPr/>
        </p:nvPicPr>
        <p:blipFill>
          <a:blip r:embed="rId2"/>
          <a:stretch>
            <a:fillRect/>
          </a:stretch>
        </p:blipFill>
        <p:spPr>
          <a:xfrm>
            <a:off x="154236" y="1968867"/>
            <a:ext cx="3254972" cy="4602530"/>
          </a:xfrm>
          <a:prstGeom prst="rect">
            <a:avLst/>
          </a:prstGeom>
        </p:spPr>
      </p:pic>
    </p:spTree>
    <p:extLst>
      <p:ext uri="{BB962C8B-B14F-4D97-AF65-F5344CB8AC3E}">
        <p14:creationId xmlns:p14="http://schemas.microsoft.com/office/powerpoint/2010/main" val="376952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AA37-6E4A-4D65-8436-A4AFA5D5AEBC}"/>
              </a:ext>
            </a:extLst>
          </p:cNvPr>
          <p:cNvSpPr>
            <a:spLocks noGrp="1"/>
          </p:cNvSpPr>
          <p:nvPr>
            <p:ph type="title"/>
          </p:nvPr>
        </p:nvSpPr>
        <p:spPr/>
        <p:txBody>
          <a:bodyPr/>
          <a:lstStyle/>
          <a:p>
            <a:r>
              <a:rPr lang="en-US" dirty="0"/>
              <a:t>Possible influence on Nietzsche</a:t>
            </a:r>
          </a:p>
        </p:txBody>
      </p:sp>
      <p:sp>
        <p:nvSpPr>
          <p:cNvPr id="3" name="Content Placeholder 2">
            <a:extLst>
              <a:ext uri="{FF2B5EF4-FFF2-40B4-BE49-F238E27FC236}">
                <a16:creationId xmlns:a16="http://schemas.microsoft.com/office/drawing/2014/main" id="{38F01423-B9F9-46F4-8C64-F6ABAF3F05CF}"/>
              </a:ext>
            </a:extLst>
          </p:cNvPr>
          <p:cNvSpPr>
            <a:spLocks noGrp="1"/>
          </p:cNvSpPr>
          <p:nvPr>
            <p:ph idx="1"/>
          </p:nvPr>
        </p:nvSpPr>
        <p:spPr>
          <a:xfrm>
            <a:off x="99152" y="1845734"/>
            <a:ext cx="7546554" cy="4312696"/>
          </a:xfrm>
        </p:spPr>
        <p:txBody>
          <a:bodyPr>
            <a:normAutofit fontScale="92500" lnSpcReduction="20000"/>
          </a:bodyPr>
          <a:lstStyle/>
          <a:p>
            <a:pPr>
              <a:buFont typeface="Wingdings" panose="05000000000000000000" pitchFamily="2" charset="2"/>
              <a:buChar char="§"/>
            </a:pPr>
            <a:r>
              <a:rPr lang="en-US" dirty="0"/>
              <a:t> Theories of Nietzsche (d. 1900) and </a:t>
            </a:r>
            <a:r>
              <a:rPr lang="en-US" dirty="0" err="1"/>
              <a:t>Stirner</a:t>
            </a:r>
            <a:r>
              <a:rPr lang="en-US" dirty="0"/>
              <a:t> (d. 1856) often compared </a:t>
            </a:r>
            <a:r>
              <a:rPr lang="en-US" dirty="0">
                <a:sym typeface="Wingdings" panose="05000000000000000000" pitchFamily="2" charset="2"/>
              </a:rPr>
              <a:t> raises question of influence</a:t>
            </a:r>
          </a:p>
          <a:p>
            <a:pPr>
              <a:buFont typeface="Wingdings" panose="05000000000000000000" pitchFamily="2" charset="2"/>
              <a:buChar char="§"/>
            </a:pPr>
            <a:r>
              <a:rPr lang="en-US" dirty="0"/>
              <a:t> During Nietzsche’s early emergence as a prominent philosopher in Germany, the only philosopher discussed more in connection to his work than </a:t>
            </a:r>
            <a:r>
              <a:rPr lang="en-US" dirty="0" err="1"/>
              <a:t>Stirner</a:t>
            </a:r>
            <a:r>
              <a:rPr lang="en-US" dirty="0"/>
              <a:t> was </a:t>
            </a:r>
            <a:r>
              <a:rPr lang="en-US" dirty="0" err="1"/>
              <a:t>Shopenhauer</a:t>
            </a:r>
            <a:endParaRPr lang="en-US" dirty="0"/>
          </a:p>
          <a:p>
            <a:pPr>
              <a:buFont typeface="Wingdings" panose="05000000000000000000" pitchFamily="2" charset="2"/>
              <a:buChar char="§"/>
            </a:pPr>
            <a:r>
              <a:rPr lang="en-US" dirty="0"/>
              <a:t>Nietzsche has knowledge of the existence of </a:t>
            </a:r>
            <a:r>
              <a:rPr lang="en-US" i="1" dirty="0"/>
              <a:t>Ego and Its Own</a:t>
            </a:r>
            <a:r>
              <a:rPr lang="en-US" dirty="0"/>
              <a:t>, but unclear if he ever read it </a:t>
            </a:r>
            <a:r>
              <a:rPr lang="en-US" dirty="0">
                <a:sym typeface="Wingdings" panose="05000000000000000000" pitchFamily="2" charset="2"/>
              </a:rPr>
              <a:t> no mention of </a:t>
            </a:r>
            <a:r>
              <a:rPr lang="en-US" dirty="0" err="1">
                <a:sym typeface="Wingdings" panose="05000000000000000000" pitchFamily="2" charset="2"/>
              </a:rPr>
              <a:t>Stirner</a:t>
            </a:r>
            <a:r>
              <a:rPr lang="en-US" dirty="0">
                <a:sym typeface="Wingdings" panose="05000000000000000000" pitchFamily="2" charset="2"/>
              </a:rPr>
              <a:t> anywhere in his works</a:t>
            </a:r>
          </a:p>
          <a:p>
            <a:pPr lvl="1">
              <a:buFont typeface="Wingdings" panose="05000000000000000000" pitchFamily="2" charset="2"/>
              <a:buChar char="§"/>
            </a:pPr>
            <a:r>
              <a:rPr lang="en-US" dirty="0"/>
              <a:t>Did spend time with friends of </a:t>
            </a:r>
            <a:r>
              <a:rPr lang="en-US" dirty="0" err="1"/>
              <a:t>Stirner</a:t>
            </a:r>
            <a:r>
              <a:rPr lang="en-US" dirty="0"/>
              <a:t>, but no evidence that he directly engaged with </a:t>
            </a:r>
            <a:r>
              <a:rPr lang="en-US" dirty="0" err="1"/>
              <a:t>Stirner’s</a:t>
            </a:r>
            <a:r>
              <a:rPr lang="en-US" dirty="0"/>
              <a:t> work</a:t>
            </a:r>
          </a:p>
          <a:p>
            <a:pPr>
              <a:buFont typeface="Wingdings" panose="05000000000000000000" pitchFamily="2" charset="2"/>
              <a:buChar char="§"/>
            </a:pPr>
            <a:r>
              <a:rPr lang="en-US" dirty="0"/>
              <a:t> The possible influence of </a:t>
            </a:r>
            <a:r>
              <a:rPr lang="en-US" dirty="0" err="1"/>
              <a:t>Stirner</a:t>
            </a:r>
            <a:r>
              <a:rPr lang="en-US" dirty="0"/>
              <a:t> on Nietzsche began to be discussed as soon as his work began to reach a broader audience</a:t>
            </a:r>
          </a:p>
          <a:p>
            <a:pPr>
              <a:buFont typeface="Wingdings" panose="05000000000000000000" pitchFamily="2" charset="2"/>
              <a:buChar char="§"/>
            </a:pPr>
            <a:r>
              <a:rPr lang="en-US" dirty="0"/>
              <a:t> As early as 1891, people began to suggest that he had plagiarized </a:t>
            </a:r>
            <a:r>
              <a:rPr lang="en-US" dirty="0" err="1"/>
              <a:t>Stirner</a:t>
            </a:r>
            <a:r>
              <a:rPr lang="en-US" dirty="0"/>
              <a:t> </a:t>
            </a:r>
            <a:r>
              <a:rPr lang="en-US" dirty="0">
                <a:sym typeface="Wingdings" panose="05000000000000000000" pitchFamily="2" charset="2"/>
              </a:rPr>
              <a:t> the belief that he was influenced by </a:t>
            </a:r>
            <a:r>
              <a:rPr lang="en-US" dirty="0" err="1">
                <a:sym typeface="Wingdings" panose="05000000000000000000" pitchFamily="2" charset="2"/>
              </a:rPr>
              <a:t>Stirner</a:t>
            </a:r>
            <a:r>
              <a:rPr lang="en-US" dirty="0">
                <a:sym typeface="Wingdings" panose="05000000000000000000" pitchFamily="2" charset="2"/>
              </a:rPr>
              <a:t> so widespread that it was commonplace in Germany: </a:t>
            </a:r>
            <a:r>
              <a:rPr lang="en-US" dirty="0"/>
              <a:t>"</a:t>
            </a:r>
            <a:r>
              <a:rPr lang="en-US" dirty="0" err="1"/>
              <a:t>Stirner's</a:t>
            </a:r>
            <a:r>
              <a:rPr lang="en-US" dirty="0"/>
              <a:t> influence in modern Germany has assumed astonishing proportions, and moves in general parallel with that of Nietzsche. The two thinkers are regarded as exponents of essentially the same philosophy.“(O. Ewald, "German Philosophy in 1907“)</a:t>
            </a:r>
          </a:p>
        </p:txBody>
      </p:sp>
      <p:pic>
        <p:nvPicPr>
          <p:cNvPr id="4" name="Picture 3">
            <a:extLst>
              <a:ext uri="{FF2B5EF4-FFF2-40B4-BE49-F238E27FC236}">
                <a16:creationId xmlns:a16="http://schemas.microsoft.com/office/drawing/2014/main" id="{D3B6A73C-446C-48F8-BE9B-283D81FABF65}"/>
              </a:ext>
            </a:extLst>
          </p:cNvPr>
          <p:cNvPicPr>
            <a:picLocks noChangeAspect="1"/>
          </p:cNvPicPr>
          <p:nvPr/>
        </p:nvPicPr>
        <p:blipFill>
          <a:blip r:embed="rId2"/>
          <a:stretch>
            <a:fillRect/>
          </a:stretch>
        </p:blipFill>
        <p:spPr>
          <a:xfrm>
            <a:off x="8224553" y="1845734"/>
            <a:ext cx="3252538" cy="4412255"/>
          </a:xfrm>
          <a:prstGeom prst="rect">
            <a:avLst/>
          </a:prstGeom>
        </p:spPr>
      </p:pic>
    </p:spTree>
    <p:extLst>
      <p:ext uri="{BB962C8B-B14F-4D97-AF65-F5344CB8AC3E}">
        <p14:creationId xmlns:p14="http://schemas.microsoft.com/office/powerpoint/2010/main" val="179020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8A21-CBBA-4D68-9A30-AD11EFB2B02E}"/>
              </a:ext>
            </a:extLst>
          </p:cNvPr>
          <p:cNvSpPr>
            <a:spLocks noGrp="1"/>
          </p:cNvSpPr>
          <p:nvPr>
            <p:ph type="title"/>
          </p:nvPr>
        </p:nvSpPr>
        <p:spPr/>
        <p:txBody>
          <a:bodyPr/>
          <a:lstStyle/>
          <a:p>
            <a:r>
              <a:rPr lang="en-US" dirty="0"/>
              <a:t>Johann </a:t>
            </a:r>
            <a:r>
              <a:rPr lang="en-US" dirty="0" err="1"/>
              <a:t>Kaspar</a:t>
            </a:r>
            <a:r>
              <a:rPr lang="en-US" dirty="0"/>
              <a:t> Schmidt </a:t>
            </a:r>
            <a:br>
              <a:rPr lang="en-US" dirty="0"/>
            </a:br>
            <a:r>
              <a:rPr lang="en-US" sz="3200" dirty="0"/>
              <a:t>(25 October 1806 – 26 June 1856)</a:t>
            </a:r>
            <a:endParaRPr lang="en-US" dirty="0"/>
          </a:p>
        </p:txBody>
      </p:sp>
      <p:sp>
        <p:nvSpPr>
          <p:cNvPr id="3" name="Content Placeholder 2">
            <a:extLst>
              <a:ext uri="{FF2B5EF4-FFF2-40B4-BE49-F238E27FC236}">
                <a16:creationId xmlns:a16="http://schemas.microsoft.com/office/drawing/2014/main" id="{3984DC27-97AF-46D8-BC10-0338E9105678}"/>
              </a:ext>
            </a:extLst>
          </p:cNvPr>
          <p:cNvSpPr>
            <a:spLocks noGrp="1"/>
          </p:cNvSpPr>
          <p:nvPr>
            <p:ph idx="1"/>
          </p:nvPr>
        </p:nvSpPr>
        <p:spPr>
          <a:xfrm>
            <a:off x="1097280" y="1845734"/>
            <a:ext cx="6559443" cy="4279644"/>
          </a:xfrm>
        </p:spPr>
        <p:txBody>
          <a:bodyPr>
            <a:normAutofit/>
          </a:bodyPr>
          <a:lstStyle/>
          <a:p>
            <a:pPr>
              <a:buFont typeface="Wingdings" panose="05000000000000000000" pitchFamily="2" charset="2"/>
              <a:buChar char="§"/>
            </a:pPr>
            <a:r>
              <a:rPr lang="en-US" dirty="0"/>
              <a:t> Known professionally as Max </a:t>
            </a:r>
            <a:r>
              <a:rPr lang="en-US" dirty="0" err="1"/>
              <a:t>Stirner</a:t>
            </a:r>
            <a:endParaRPr lang="en-US" dirty="0"/>
          </a:p>
          <a:p>
            <a:pPr>
              <a:buFont typeface="Wingdings" panose="05000000000000000000" pitchFamily="2" charset="2"/>
              <a:buChar char="§"/>
            </a:pPr>
            <a:r>
              <a:rPr lang="en-US" dirty="0"/>
              <a:t> German post-Hegelian philosopher </a:t>
            </a:r>
            <a:r>
              <a:rPr lang="en-US" dirty="0">
                <a:sym typeface="Wingdings" panose="05000000000000000000" pitchFamily="2" charset="2"/>
              </a:rPr>
              <a:t> focus on Hegelian idea of self-consciousness and social alienation</a:t>
            </a:r>
          </a:p>
          <a:p>
            <a:pPr>
              <a:buFont typeface="Wingdings" panose="05000000000000000000" pitchFamily="2" charset="2"/>
              <a:buChar char="§"/>
            </a:pPr>
            <a:r>
              <a:rPr lang="en-US" dirty="0"/>
              <a:t> Considered to be one of the pioneers of modern nihilism, postmodernism, existentialism, psychoanalytic theory, and individualist anarchism</a:t>
            </a:r>
          </a:p>
          <a:p>
            <a:pPr>
              <a:buFont typeface="Wingdings" panose="05000000000000000000" pitchFamily="2" charset="2"/>
              <a:buChar char="§"/>
            </a:pPr>
            <a:r>
              <a:rPr lang="en-US" dirty="0"/>
              <a:t> Major work, </a:t>
            </a:r>
            <a:r>
              <a:rPr lang="en-US" i="1" dirty="0"/>
              <a:t>The Ego and Its Own</a:t>
            </a:r>
            <a:r>
              <a:rPr lang="en-US" dirty="0"/>
              <a:t> (1844)</a:t>
            </a:r>
          </a:p>
          <a:p>
            <a:pPr lvl="1">
              <a:buFont typeface="Wingdings" panose="05000000000000000000" pitchFamily="2" charset="2"/>
              <a:buChar char="§"/>
            </a:pPr>
            <a:r>
              <a:rPr lang="en-US" i="1" dirty="0"/>
              <a:t>Der </a:t>
            </a:r>
            <a:r>
              <a:rPr lang="en-US" i="1" dirty="0" err="1"/>
              <a:t>Einzige</a:t>
            </a:r>
            <a:r>
              <a:rPr lang="en-US" i="1" dirty="0"/>
              <a:t> und sein </a:t>
            </a:r>
            <a:r>
              <a:rPr lang="en-US" i="1" dirty="0" err="1"/>
              <a:t>Eigentum</a:t>
            </a:r>
            <a:r>
              <a:rPr lang="en-US" dirty="0"/>
              <a:t>, trans. </a:t>
            </a:r>
            <a:r>
              <a:rPr lang="en-US" i="1" dirty="0"/>
              <a:t>The Individual and his Property</a:t>
            </a:r>
            <a:r>
              <a:rPr lang="en-US" dirty="0"/>
              <a:t>, literally as </a:t>
            </a:r>
            <a:r>
              <a:rPr lang="en-US" i="1" dirty="0"/>
              <a:t>The Only One and His Property</a:t>
            </a:r>
          </a:p>
        </p:txBody>
      </p:sp>
      <p:pic>
        <p:nvPicPr>
          <p:cNvPr id="5" name="Picture 4">
            <a:extLst>
              <a:ext uri="{FF2B5EF4-FFF2-40B4-BE49-F238E27FC236}">
                <a16:creationId xmlns:a16="http://schemas.microsoft.com/office/drawing/2014/main" id="{A1C39D1D-6960-4A88-89AC-F3B4B2C40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180" y="728662"/>
            <a:ext cx="2095500" cy="5400675"/>
          </a:xfrm>
          <a:prstGeom prst="rect">
            <a:avLst/>
          </a:prstGeom>
        </p:spPr>
      </p:pic>
    </p:spTree>
    <p:extLst>
      <p:ext uri="{BB962C8B-B14F-4D97-AF65-F5344CB8AC3E}">
        <p14:creationId xmlns:p14="http://schemas.microsoft.com/office/powerpoint/2010/main" val="314771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2892-F951-4C47-9034-B7E7FF2AA6FB}"/>
              </a:ext>
            </a:extLst>
          </p:cNvPr>
          <p:cNvSpPr>
            <a:spLocks noGrp="1"/>
          </p:cNvSpPr>
          <p:nvPr>
            <p:ph type="title"/>
          </p:nvPr>
        </p:nvSpPr>
        <p:spPr/>
        <p:txBody>
          <a:bodyPr/>
          <a:lstStyle/>
          <a:p>
            <a:r>
              <a:rPr lang="en-US" dirty="0" err="1"/>
              <a:t>Stirner’s</a:t>
            </a:r>
            <a:r>
              <a:rPr lang="en-US" dirty="0"/>
              <a:t> Biography</a:t>
            </a:r>
          </a:p>
        </p:txBody>
      </p:sp>
      <p:sp>
        <p:nvSpPr>
          <p:cNvPr id="3" name="Content Placeholder 2">
            <a:extLst>
              <a:ext uri="{FF2B5EF4-FFF2-40B4-BE49-F238E27FC236}">
                <a16:creationId xmlns:a16="http://schemas.microsoft.com/office/drawing/2014/main" id="{589F3976-AC8B-44ED-8D45-16B365E9FD5B}"/>
              </a:ext>
            </a:extLst>
          </p:cNvPr>
          <p:cNvSpPr>
            <a:spLocks noGrp="1"/>
          </p:cNvSpPr>
          <p:nvPr>
            <p:ph idx="1"/>
          </p:nvPr>
        </p:nvSpPr>
        <p:spPr>
          <a:xfrm>
            <a:off x="259998" y="1878784"/>
            <a:ext cx="6911983" cy="4422864"/>
          </a:xfrm>
        </p:spPr>
        <p:txBody>
          <a:bodyPr>
            <a:normAutofit fontScale="85000" lnSpcReduction="10000"/>
          </a:bodyPr>
          <a:lstStyle/>
          <a:p>
            <a:pPr>
              <a:buFont typeface="Arial" panose="020B0604020202020204" pitchFamily="34" charset="0"/>
              <a:buChar char="•"/>
            </a:pPr>
            <a:r>
              <a:rPr lang="en-US" dirty="0"/>
              <a:t> Only little is known about his life </a:t>
            </a:r>
            <a:r>
              <a:rPr lang="en-US" dirty="0">
                <a:sym typeface="Wingdings" panose="05000000000000000000" pitchFamily="2" charset="2"/>
              </a:rPr>
              <a:t> mostly through 1898 biography by Scottish writer John Henry Mackay, who lived most of his life in Germany</a:t>
            </a:r>
          </a:p>
          <a:p>
            <a:pPr lvl="1">
              <a:buFont typeface="Arial" panose="020B0604020202020204" pitchFamily="34" charset="0"/>
              <a:buChar char="•"/>
            </a:pPr>
            <a:r>
              <a:rPr lang="en-US" dirty="0">
                <a:sym typeface="Wingdings" panose="05000000000000000000" pitchFamily="2" charset="2"/>
              </a:rPr>
              <a:t>Biography published in German originally, and only translated into English in 2005</a:t>
            </a:r>
          </a:p>
          <a:p>
            <a:pPr>
              <a:buFont typeface="Arial" panose="020B0604020202020204" pitchFamily="34" charset="0"/>
              <a:buChar char="•"/>
            </a:pPr>
            <a:r>
              <a:rPr lang="en-US" dirty="0"/>
              <a:t> </a:t>
            </a:r>
            <a:r>
              <a:rPr lang="en-US" dirty="0" err="1"/>
              <a:t>Stirner</a:t>
            </a:r>
            <a:r>
              <a:rPr lang="en-US" dirty="0"/>
              <a:t> was the only child, and his father died when </a:t>
            </a:r>
            <a:r>
              <a:rPr lang="en-US" dirty="0" err="1"/>
              <a:t>Stirner</a:t>
            </a:r>
            <a:r>
              <a:rPr lang="en-US" dirty="0"/>
              <a:t> was only one-years-old. Mother remarried and moved them to Poland. </a:t>
            </a:r>
          </a:p>
          <a:p>
            <a:pPr>
              <a:buFont typeface="Arial" panose="020B0604020202020204" pitchFamily="34" charset="0"/>
              <a:buChar char="•"/>
            </a:pPr>
            <a:r>
              <a:rPr lang="en-US" dirty="0"/>
              <a:t>Returned to Germany to study philology at the University of Berlin, where he was a student of Hegel and attended his lectures </a:t>
            </a:r>
            <a:r>
              <a:rPr lang="en-US" dirty="0">
                <a:sym typeface="Wingdings" panose="05000000000000000000" pitchFamily="2" charset="2"/>
              </a:rPr>
              <a:t> would become an inspiration for </a:t>
            </a:r>
            <a:r>
              <a:rPr lang="en-US" dirty="0" err="1">
                <a:sym typeface="Wingdings" panose="05000000000000000000" pitchFamily="2" charset="2"/>
              </a:rPr>
              <a:t>Stirner’s</a:t>
            </a:r>
            <a:r>
              <a:rPr lang="en-US" dirty="0">
                <a:sym typeface="Wingdings" panose="05000000000000000000" pitchFamily="2" charset="2"/>
              </a:rPr>
              <a:t> thought</a:t>
            </a:r>
          </a:p>
          <a:p>
            <a:pPr lvl="1">
              <a:buFont typeface="Arial" panose="020B0604020202020204" pitchFamily="34" charset="0"/>
              <a:buChar char="•"/>
            </a:pPr>
            <a:r>
              <a:rPr lang="en-US" dirty="0">
                <a:sym typeface="Wingdings" panose="05000000000000000000" pitchFamily="2" charset="2"/>
              </a:rPr>
              <a:t>Attended his lectures on the history of philosophy and the philosophy of religion.</a:t>
            </a:r>
          </a:p>
          <a:p>
            <a:pPr>
              <a:buFont typeface="Arial" panose="020B0604020202020204" pitchFamily="34" charset="0"/>
              <a:buChar char="•"/>
            </a:pPr>
            <a:r>
              <a:rPr lang="en-US" dirty="0">
                <a:sym typeface="Wingdings" panose="05000000000000000000" pitchFamily="2" charset="2"/>
              </a:rPr>
              <a:t> Moved his studies to the University of Erlangen where he was a student at the same time as Ludwig Feuerbach  member of the Young Hegelians</a:t>
            </a:r>
          </a:p>
          <a:p>
            <a:pPr>
              <a:buFont typeface="Arial" panose="020B0604020202020204" pitchFamily="34" charset="0"/>
              <a:buChar char="•"/>
            </a:pPr>
            <a:r>
              <a:rPr lang="en-US" dirty="0">
                <a:sym typeface="Wingdings" panose="05000000000000000000" pitchFamily="2" charset="2"/>
              </a:rPr>
              <a:t> Returned to Berlin for his teaching certificate, but was unable to secure full-time teaching from the Prussian government</a:t>
            </a:r>
          </a:p>
          <a:p>
            <a:pPr>
              <a:buFont typeface="Arial" panose="020B0604020202020204" pitchFamily="34" charset="0"/>
              <a:buChar char="•"/>
            </a:pPr>
            <a:r>
              <a:rPr lang="en-US" dirty="0">
                <a:sym typeface="Wingdings" panose="05000000000000000000" pitchFamily="2" charset="2"/>
              </a:rPr>
              <a:t> In 1841, began to frequent discussions with the Young Hegelians with Marx, Engels, and others</a:t>
            </a:r>
            <a:endParaRPr lang="en-US" dirty="0"/>
          </a:p>
        </p:txBody>
      </p:sp>
      <p:pic>
        <p:nvPicPr>
          <p:cNvPr id="5" name="Picture 4">
            <a:extLst>
              <a:ext uri="{FF2B5EF4-FFF2-40B4-BE49-F238E27FC236}">
                <a16:creationId xmlns:a16="http://schemas.microsoft.com/office/drawing/2014/main" id="{17143279-FEAF-4DD8-AB30-5C94309CB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980" y="1878784"/>
            <a:ext cx="3314700" cy="4286250"/>
          </a:xfrm>
          <a:prstGeom prst="rect">
            <a:avLst/>
          </a:prstGeom>
        </p:spPr>
      </p:pic>
      <p:sp>
        <p:nvSpPr>
          <p:cNvPr id="6" name="TextBox 5">
            <a:extLst>
              <a:ext uri="{FF2B5EF4-FFF2-40B4-BE49-F238E27FC236}">
                <a16:creationId xmlns:a16="http://schemas.microsoft.com/office/drawing/2014/main" id="{6B48F841-FDFA-451F-9A93-C08740951325}"/>
              </a:ext>
            </a:extLst>
          </p:cNvPr>
          <p:cNvSpPr txBox="1"/>
          <p:nvPr/>
        </p:nvSpPr>
        <p:spPr>
          <a:xfrm>
            <a:off x="7840980" y="1438740"/>
            <a:ext cx="3093219" cy="369332"/>
          </a:xfrm>
          <a:prstGeom prst="rect">
            <a:avLst/>
          </a:prstGeom>
          <a:noFill/>
        </p:spPr>
        <p:txBody>
          <a:bodyPr wrap="none" rtlCol="0">
            <a:spAutoFit/>
          </a:bodyPr>
          <a:lstStyle/>
          <a:p>
            <a:r>
              <a:rPr lang="en-US" dirty="0" err="1"/>
              <a:t>Stirner's</a:t>
            </a:r>
            <a:r>
              <a:rPr lang="en-US" dirty="0"/>
              <a:t> birthplace in Bayreuth</a:t>
            </a:r>
          </a:p>
        </p:txBody>
      </p:sp>
    </p:spTree>
    <p:extLst>
      <p:ext uri="{BB962C8B-B14F-4D97-AF65-F5344CB8AC3E}">
        <p14:creationId xmlns:p14="http://schemas.microsoft.com/office/powerpoint/2010/main" val="88453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B550-F0E7-40C5-B82F-8EDC989A74D8}"/>
              </a:ext>
            </a:extLst>
          </p:cNvPr>
          <p:cNvSpPr>
            <a:spLocks noGrp="1"/>
          </p:cNvSpPr>
          <p:nvPr>
            <p:ph type="title"/>
          </p:nvPr>
        </p:nvSpPr>
        <p:spPr/>
        <p:txBody>
          <a:bodyPr/>
          <a:lstStyle/>
          <a:p>
            <a:r>
              <a:rPr lang="en-US" dirty="0"/>
              <a:t>The Young Hegelians</a:t>
            </a:r>
          </a:p>
        </p:txBody>
      </p:sp>
      <p:sp>
        <p:nvSpPr>
          <p:cNvPr id="3" name="Content Placeholder 2">
            <a:extLst>
              <a:ext uri="{FF2B5EF4-FFF2-40B4-BE49-F238E27FC236}">
                <a16:creationId xmlns:a16="http://schemas.microsoft.com/office/drawing/2014/main" id="{ED8EED96-EEB2-4D00-AEC5-4CC9BD2C3586}"/>
              </a:ext>
            </a:extLst>
          </p:cNvPr>
          <p:cNvSpPr>
            <a:spLocks noGrp="1"/>
          </p:cNvSpPr>
          <p:nvPr>
            <p:ph idx="1"/>
          </p:nvPr>
        </p:nvSpPr>
        <p:spPr>
          <a:xfrm>
            <a:off x="5695720" y="1845733"/>
            <a:ext cx="5459960" cy="4257611"/>
          </a:xfrm>
        </p:spPr>
        <p:txBody>
          <a:bodyPr>
            <a:normAutofit fontScale="92500" lnSpcReduction="10000"/>
          </a:bodyPr>
          <a:lstStyle/>
          <a:p>
            <a:pPr>
              <a:buFont typeface="Arial" panose="020B0604020202020204" pitchFamily="34" charset="0"/>
              <a:buChar char="•"/>
            </a:pPr>
            <a:r>
              <a:rPr lang="en-US" dirty="0"/>
              <a:t> These debates and discussions would take place at Hippel’s, a bar in </a:t>
            </a:r>
            <a:r>
              <a:rPr lang="en-US" dirty="0" err="1"/>
              <a:t>Friedrichstraße</a:t>
            </a:r>
            <a:endParaRPr lang="en-US" dirty="0"/>
          </a:p>
          <a:p>
            <a:pPr>
              <a:buFont typeface="Arial" panose="020B0604020202020204" pitchFamily="34" charset="0"/>
              <a:buChar char="•"/>
            </a:pPr>
            <a:r>
              <a:rPr lang="en-US" dirty="0"/>
              <a:t> </a:t>
            </a:r>
            <a:r>
              <a:rPr lang="en-US" dirty="0" err="1"/>
              <a:t>Stirner</a:t>
            </a:r>
            <a:r>
              <a:rPr lang="en-US" dirty="0"/>
              <a:t> met and spent much time with Engels (unclear if </a:t>
            </a:r>
            <a:r>
              <a:rPr lang="en-US" dirty="0" err="1"/>
              <a:t>Stirner</a:t>
            </a:r>
            <a:r>
              <a:rPr lang="en-US" dirty="0"/>
              <a:t> and Marx had a relationship)</a:t>
            </a:r>
          </a:p>
          <a:p>
            <a:pPr lvl="1">
              <a:buFont typeface="Arial" panose="020B0604020202020204" pitchFamily="34" charset="0"/>
              <a:buChar char="•"/>
            </a:pPr>
            <a:r>
              <a:rPr lang="en-US" dirty="0"/>
              <a:t>Engels: </a:t>
            </a:r>
            <a:r>
              <a:rPr lang="en-US" dirty="0" err="1"/>
              <a:t>Stirner</a:t>
            </a:r>
            <a:r>
              <a:rPr lang="en-US" dirty="0"/>
              <a:t> and he were “great friends”</a:t>
            </a:r>
          </a:p>
          <a:p>
            <a:pPr>
              <a:buFont typeface="Arial" panose="020B0604020202020204" pitchFamily="34" charset="0"/>
              <a:buChar char="•"/>
            </a:pPr>
            <a:r>
              <a:rPr lang="en-US" dirty="0"/>
              <a:t>At these discussions with the Young Hegelians, </a:t>
            </a:r>
            <a:r>
              <a:rPr lang="en-US" dirty="0" err="1"/>
              <a:t>Stirner</a:t>
            </a:r>
            <a:r>
              <a:rPr lang="en-US" dirty="0"/>
              <a:t> would hardly ever talk </a:t>
            </a:r>
            <a:r>
              <a:rPr lang="en-US" dirty="0">
                <a:sym typeface="Wingdings" panose="05000000000000000000" pitchFamily="2" charset="2"/>
              </a:rPr>
              <a:t> much more of a listener and was a faithful member</a:t>
            </a:r>
          </a:p>
          <a:p>
            <a:pPr>
              <a:buFont typeface="Arial" panose="020B0604020202020204" pitchFamily="34" charset="0"/>
              <a:buChar char="•"/>
            </a:pPr>
            <a:r>
              <a:rPr lang="en-US" dirty="0"/>
              <a:t> There are not many portraits of </a:t>
            </a:r>
            <a:r>
              <a:rPr lang="en-US" dirty="0" err="1"/>
              <a:t>Stirner</a:t>
            </a:r>
            <a:r>
              <a:rPr lang="en-US" dirty="0"/>
              <a:t> </a:t>
            </a:r>
            <a:r>
              <a:rPr lang="en-US" dirty="0">
                <a:sym typeface="Wingdings" panose="05000000000000000000" pitchFamily="2" charset="2"/>
              </a:rPr>
              <a:t> one of the existing portraits from someone who had met him was a drawing that Engels did forty years later from memory (at the request of Mackay for his biography of </a:t>
            </a:r>
            <a:r>
              <a:rPr lang="en-US" dirty="0" err="1">
                <a:sym typeface="Wingdings" panose="05000000000000000000" pitchFamily="2" charset="2"/>
              </a:rPr>
              <a:t>Stirner</a:t>
            </a:r>
            <a:r>
              <a:rPr lang="en-US" dirty="0">
                <a:sym typeface="Wingdings" panose="05000000000000000000" pitchFamily="2" charset="2"/>
              </a:rPr>
              <a:t>)</a:t>
            </a:r>
          </a:p>
          <a:p>
            <a:pPr lvl="1">
              <a:buFont typeface="Arial" panose="020B0604020202020204" pitchFamily="34" charset="0"/>
              <a:buChar char="•"/>
            </a:pPr>
            <a:r>
              <a:rPr lang="en-US" dirty="0"/>
              <a:t>This and the group sketch of the Young Hegelians at Hippel’s are perhaps the only firsthand images of </a:t>
            </a:r>
            <a:r>
              <a:rPr lang="en-US" dirty="0" err="1"/>
              <a:t>Stirner</a:t>
            </a:r>
            <a:r>
              <a:rPr lang="en-US" dirty="0"/>
              <a:t>.</a:t>
            </a:r>
          </a:p>
        </p:txBody>
      </p:sp>
      <p:pic>
        <p:nvPicPr>
          <p:cNvPr id="5" name="Picture 4">
            <a:extLst>
              <a:ext uri="{FF2B5EF4-FFF2-40B4-BE49-F238E27FC236}">
                <a16:creationId xmlns:a16="http://schemas.microsoft.com/office/drawing/2014/main" id="{A002F751-F602-48BA-B340-67AC5B758918}"/>
              </a:ext>
            </a:extLst>
          </p:cNvPr>
          <p:cNvPicPr>
            <a:picLocks noChangeAspect="1"/>
          </p:cNvPicPr>
          <p:nvPr/>
        </p:nvPicPr>
        <p:blipFill rotWithShape="1">
          <a:blip r:embed="rId2">
            <a:extLst>
              <a:ext uri="{28A0092B-C50C-407E-A947-70E740481C1C}">
                <a14:useLocalDpi xmlns:a14="http://schemas.microsoft.com/office/drawing/2010/main" val="0"/>
              </a:ext>
            </a:extLst>
          </a:blip>
          <a:srcRect l="11746" t="1125" r="25000" b="14575"/>
          <a:stretch/>
        </p:blipFill>
        <p:spPr>
          <a:xfrm>
            <a:off x="286438" y="2000193"/>
            <a:ext cx="5305049" cy="3728578"/>
          </a:xfrm>
          <a:prstGeom prst="rect">
            <a:avLst/>
          </a:prstGeom>
        </p:spPr>
      </p:pic>
    </p:spTree>
    <p:extLst>
      <p:ext uri="{BB962C8B-B14F-4D97-AF65-F5344CB8AC3E}">
        <p14:creationId xmlns:p14="http://schemas.microsoft.com/office/powerpoint/2010/main" val="209685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62C6-D2CD-498B-94B8-CA3F72DD6B35}"/>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8D593D18-AEFE-4622-BC31-EF8811FADE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503" y="505208"/>
            <a:ext cx="7320597" cy="5847584"/>
          </a:xfrm>
        </p:spPr>
      </p:pic>
    </p:spTree>
    <p:extLst>
      <p:ext uri="{BB962C8B-B14F-4D97-AF65-F5344CB8AC3E}">
        <p14:creationId xmlns:p14="http://schemas.microsoft.com/office/powerpoint/2010/main" val="303633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E7D2-716D-455E-A84F-5CAD347DAD97}"/>
              </a:ext>
            </a:extLst>
          </p:cNvPr>
          <p:cNvSpPr>
            <a:spLocks noGrp="1"/>
          </p:cNvSpPr>
          <p:nvPr>
            <p:ph type="title"/>
          </p:nvPr>
        </p:nvSpPr>
        <p:spPr/>
        <p:txBody>
          <a:bodyPr/>
          <a:lstStyle/>
          <a:p>
            <a:r>
              <a:rPr lang="en-US" dirty="0" err="1"/>
              <a:t>Stirner’s</a:t>
            </a:r>
            <a:r>
              <a:rPr lang="en-US" dirty="0"/>
              <a:t> political philosophy</a:t>
            </a:r>
          </a:p>
        </p:txBody>
      </p:sp>
      <p:sp>
        <p:nvSpPr>
          <p:cNvPr id="3" name="Content Placeholder 2">
            <a:extLst>
              <a:ext uri="{FF2B5EF4-FFF2-40B4-BE49-F238E27FC236}">
                <a16:creationId xmlns:a16="http://schemas.microsoft.com/office/drawing/2014/main" id="{090C03F6-907E-49B6-9B4B-1D96614D5EEB}"/>
              </a:ext>
            </a:extLst>
          </p:cNvPr>
          <p:cNvSpPr>
            <a:spLocks noGrp="1"/>
          </p:cNvSpPr>
          <p:nvPr>
            <p:ph idx="1"/>
          </p:nvPr>
        </p:nvSpPr>
        <p:spPr/>
        <p:txBody>
          <a:bodyPr>
            <a:normAutofit fontScale="85000" lnSpcReduction="10000"/>
          </a:bodyPr>
          <a:lstStyle/>
          <a:p>
            <a:pPr>
              <a:buFont typeface="Wingdings" panose="05000000000000000000" pitchFamily="2" charset="2"/>
              <a:buChar char="§"/>
            </a:pPr>
            <a:r>
              <a:rPr lang="en-US" dirty="0"/>
              <a:t> Referenced as a major influence on the development of nihilism, post-modernism, existentialism, and individual anarchism</a:t>
            </a:r>
          </a:p>
          <a:p>
            <a:pPr>
              <a:buFont typeface="Wingdings" panose="05000000000000000000" pitchFamily="2" charset="2"/>
              <a:buChar char="§"/>
            </a:pPr>
            <a:r>
              <a:rPr lang="en-US" dirty="0"/>
              <a:t> Opposed to communism, capitalism, humanism, liberalism, property rights and nationalism </a:t>
            </a:r>
            <a:r>
              <a:rPr lang="en-US" dirty="0">
                <a:sym typeface="Wingdings" panose="05000000000000000000" pitchFamily="2" charset="2"/>
              </a:rPr>
              <a:t> saw them as authoritarian forms of domination over the freedom of the individual</a:t>
            </a:r>
          </a:p>
          <a:p>
            <a:pPr>
              <a:buFont typeface="Wingdings" panose="05000000000000000000" pitchFamily="2" charset="2"/>
              <a:buChar char="§"/>
            </a:pPr>
            <a:r>
              <a:rPr lang="en-US" dirty="0"/>
              <a:t> </a:t>
            </a:r>
            <a:r>
              <a:rPr lang="en-US" i="1" dirty="0"/>
              <a:t>Anarchist FAQ </a:t>
            </a:r>
            <a:r>
              <a:rPr lang="en-US" dirty="0"/>
              <a:t>(AK Press): "many in the anarchist movement in Glasgow, Scotland, took </a:t>
            </a:r>
            <a:r>
              <a:rPr lang="en-US" dirty="0" err="1"/>
              <a:t>Stirner's</a:t>
            </a:r>
            <a:r>
              <a:rPr lang="en-US" dirty="0"/>
              <a:t> 'Union of egoists' literally as the basis for their anarcho-syndicalist </a:t>
            </a:r>
            <a:r>
              <a:rPr lang="en-US" dirty="0" err="1"/>
              <a:t>organising</a:t>
            </a:r>
            <a:r>
              <a:rPr lang="en-US" dirty="0"/>
              <a:t> in the 1940s and beyond." </a:t>
            </a:r>
          </a:p>
          <a:p>
            <a:pPr>
              <a:buFont typeface="Wingdings" panose="05000000000000000000" pitchFamily="2" charset="2"/>
              <a:buChar char="§"/>
            </a:pPr>
            <a:r>
              <a:rPr lang="en-US" dirty="0"/>
              <a:t>Max </a:t>
            </a:r>
            <a:r>
              <a:rPr lang="en-US" dirty="0" err="1"/>
              <a:t>Nettlau</a:t>
            </a:r>
            <a:r>
              <a:rPr lang="en-US" dirty="0"/>
              <a:t> (d. 1944): "[o]n reading </a:t>
            </a:r>
            <a:r>
              <a:rPr lang="en-US" dirty="0" err="1"/>
              <a:t>Stirner</a:t>
            </a:r>
            <a:r>
              <a:rPr lang="en-US" dirty="0"/>
              <a:t>, I maintain that he cannot be interpreted except in a socialist sense." </a:t>
            </a:r>
          </a:p>
          <a:p>
            <a:pPr>
              <a:buFont typeface="Wingdings" panose="05000000000000000000" pitchFamily="2" charset="2"/>
              <a:buChar char="§"/>
            </a:pPr>
            <a:r>
              <a:rPr lang="en-US" dirty="0"/>
              <a:t> </a:t>
            </a:r>
            <a:r>
              <a:rPr lang="en-US" dirty="0" err="1"/>
              <a:t>Stirner</a:t>
            </a:r>
            <a:r>
              <a:rPr lang="en-US" dirty="0"/>
              <a:t>: </a:t>
            </a:r>
            <a:r>
              <a:rPr lang="en-US" dirty="0" err="1"/>
              <a:t>anticapitalist</a:t>
            </a:r>
            <a:r>
              <a:rPr lang="en-US" dirty="0"/>
              <a:t> and pro-labor, critiquing "the division of </a:t>
            </a:r>
            <a:r>
              <a:rPr lang="en-US" dirty="0" err="1"/>
              <a:t>labour</a:t>
            </a:r>
            <a:r>
              <a:rPr lang="en-US" dirty="0"/>
              <a:t> resulting from private property for its deadening effects on the ego and individuality of the worker" and writing that free competition "is not 'free,' because I lack the things for competition. [...] Under the regime of the commonality the </a:t>
            </a:r>
            <a:r>
              <a:rPr lang="en-US" dirty="0" err="1"/>
              <a:t>labourers</a:t>
            </a:r>
            <a:r>
              <a:rPr lang="en-US" dirty="0"/>
              <a:t> always fall into the hands of the possessors of the capitalists [...]. The </a:t>
            </a:r>
            <a:r>
              <a:rPr lang="en-US" dirty="0" err="1"/>
              <a:t>labourer</a:t>
            </a:r>
            <a:r>
              <a:rPr lang="en-US" dirty="0"/>
              <a:t> cannot </a:t>
            </a:r>
            <a:r>
              <a:rPr lang="en-US" dirty="0" err="1"/>
              <a:t>realise</a:t>
            </a:r>
            <a:r>
              <a:rPr lang="en-US" dirty="0"/>
              <a:t> on his </a:t>
            </a:r>
            <a:r>
              <a:rPr lang="en-US" dirty="0" err="1"/>
              <a:t>labour</a:t>
            </a:r>
            <a:r>
              <a:rPr lang="en-US" dirty="0"/>
              <a:t> to the extent of the value that it has for the customer. [...] The state rests on the slavery of </a:t>
            </a:r>
            <a:r>
              <a:rPr lang="en-US" dirty="0" err="1"/>
              <a:t>labour</a:t>
            </a:r>
            <a:r>
              <a:rPr lang="en-US" dirty="0"/>
              <a:t>. If </a:t>
            </a:r>
            <a:r>
              <a:rPr lang="en-US" dirty="0" err="1"/>
              <a:t>labour</a:t>
            </a:r>
            <a:r>
              <a:rPr lang="en-US" dirty="0"/>
              <a:t> becomes free, the state is lost." </a:t>
            </a:r>
          </a:p>
          <a:p>
            <a:pPr lvl="1">
              <a:buFont typeface="Wingdings" panose="05000000000000000000" pitchFamily="2" charset="2"/>
              <a:buChar char="§"/>
            </a:pPr>
            <a:r>
              <a:rPr lang="en-US" dirty="0"/>
              <a:t>"Labor has an egoistic character; the laborer is the egoist.”</a:t>
            </a:r>
          </a:p>
        </p:txBody>
      </p:sp>
    </p:spTree>
    <p:extLst>
      <p:ext uri="{BB962C8B-B14F-4D97-AF65-F5344CB8AC3E}">
        <p14:creationId xmlns:p14="http://schemas.microsoft.com/office/powerpoint/2010/main" val="15620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6D58-76A3-4D03-967E-280AD7809332}"/>
              </a:ext>
            </a:extLst>
          </p:cNvPr>
          <p:cNvSpPr>
            <a:spLocks noGrp="1"/>
          </p:cNvSpPr>
          <p:nvPr>
            <p:ph type="title"/>
          </p:nvPr>
        </p:nvSpPr>
        <p:spPr/>
        <p:txBody>
          <a:bodyPr/>
          <a:lstStyle/>
          <a:p>
            <a:r>
              <a:rPr lang="en-US" dirty="0"/>
              <a:t>Against socialism and the collective</a:t>
            </a:r>
          </a:p>
        </p:txBody>
      </p:sp>
      <p:sp>
        <p:nvSpPr>
          <p:cNvPr id="3" name="Content Placeholder 2">
            <a:extLst>
              <a:ext uri="{FF2B5EF4-FFF2-40B4-BE49-F238E27FC236}">
                <a16:creationId xmlns:a16="http://schemas.microsoft.com/office/drawing/2014/main" id="{A68357CB-1CE4-4724-8B70-20FA79A05B03}"/>
              </a:ext>
            </a:extLst>
          </p:cNvPr>
          <p:cNvSpPr>
            <a:spLocks noGrp="1"/>
          </p:cNvSpPr>
          <p:nvPr>
            <p:ph idx="1"/>
          </p:nvPr>
        </p:nvSpPr>
        <p:spPr/>
        <p:txBody>
          <a:bodyPr>
            <a:normAutofit/>
          </a:bodyPr>
          <a:lstStyle/>
          <a:p>
            <a:pPr>
              <a:buFont typeface="Wingdings" panose="05000000000000000000" pitchFamily="2" charset="2"/>
              <a:buChar char="§"/>
            </a:pPr>
            <a:r>
              <a:rPr lang="en-US" dirty="0"/>
              <a:t>Did not go out of his way to personally speak out again and oppose the struggles carried out by socialists, or influenced by Feuerbach’s humanism, or struggles relating to the advocacy of human rights</a:t>
            </a:r>
          </a:p>
          <a:p>
            <a:pPr lvl="1">
              <a:buFont typeface="Wingdings" panose="05000000000000000000" pitchFamily="2" charset="2"/>
              <a:buChar char="§"/>
            </a:pPr>
            <a:r>
              <a:rPr lang="en-US" dirty="0"/>
              <a:t>Instead, he attacked their ideal and legal abstractness</a:t>
            </a:r>
          </a:p>
          <a:p>
            <a:pPr>
              <a:buFont typeface="Wingdings" panose="05000000000000000000" pitchFamily="2" charset="2"/>
              <a:buChar char="§"/>
            </a:pPr>
            <a:r>
              <a:rPr lang="en-US" dirty="0"/>
              <a:t> He placed the individual and not the collective at the center of his theories</a:t>
            </a:r>
          </a:p>
          <a:p>
            <a:pPr>
              <a:buFont typeface="Wingdings" panose="05000000000000000000" pitchFamily="2" charset="2"/>
              <a:buChar char="§"/>
            </a:pPr>
            <a:r>
              <a:rPr lang="en-US" dirty="0"/>
              <a:t> In a letter to Moses Hess, </a:t>
            </a:r>
            <a:r>
              <a:rPr lang="en-US" dirty="0" err="1"/>
              <a:t>Stirner</a:t>
            </a:r>
            <a:r>
              <a:rPr lang="en-US" dirty="0"/>
              <a:t> wrote: "I am not at all against socialism, but against consecrated socialism; my selfishness is not opposed to love [...] nor is it an enemy of sacrifice, nor of self-denial [...] and least of all of socialism [...] —in short, it is not an enemy of true interests; it rebels not against love, but against sacred love, not against thought, but against sacred thought, not against socialists, but against sacred socialism.”</a:t>
            </a:r>
          </a:p>
        </p:txBody>
      </p:sp>
    </p:spTree>
    <p:extLst>
      <p:ext uri="{BB962C8B-B14F-4D97-AF65-F5344CB8AC3E}">
        <p14:creationId xmlns:p14="http://schemas.microsoft.com/office/powerpoint/2010/main" val="197013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90D7-8293-4E2F-A15D-CB6FE7BDD571}"/>
              </a:ext>
            </a:extLst>
          </p:cNvPr>
          <p:cNvSpPr>
            <a:spLocks noGrp="1"/>
          </p:cNvSpPr>
          <p:nvPr>
            <p:ph type="title"/>
          </p:nvPr>
        </p:nvSpPr>
        <p:spPr/>
        <p:txBody>
          <a:bodyPr/>
          <a:lstStyle/>
          <a:p>
            <a:r>
              <a:rPr lang="en-US" dirty="0"/>
              <a:t>Egoism</a:t>
            </a:r>
          </a:p>
        </p:txBody>
      </p:sp>
      <p:sp>
        <p:nvSpPr>
          <p:cNvPr id="3" name="Content Placeholder 2">
            <a:extLst>
              <a:ext uri="{FF2B5EF4-FFF2-40B4-BE49-F238E27FC236}">
                <a16:creationId xmlns:a16="http://schemas.microsoft.com/office/drawing/2014/main" id="{19873786-75A1-48EC-9D38-543D3F0131E8}"/>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dirty="0"/>
              <a:t> In his work, </a:t>
            </a:r>
            <a:r>
              <a:rPr lang="en-US" dirty="0" err="1"/>
              <a:t>Stirner</a:t>
            </a:r>
            <a:r>
              <a:rPr lang="en-US" dirty="0"/>
              <a:t> argues that the fullness of human experience is such that individuals are impossible to completely understand </a:t>
            </a:r>
            <a:r>
              <a:rPr lang="en-US" dirty="0">
                <a:sym typeface="Wingdings" panose="05000000000000000000" pitchFamily="2" charset="2"/>
              </a:rPr>
              <a:t> some of said that his egoism is both psychological and rational</a:t>
            </a:r>
          </a:p>
          <a:p>
            <a:pPr lvl="1">
              <a:buFont typeface="Wingdings" panose="05000000000000000000" pitchFamily="2" charset="2"/>
              <a:buChar char="§"/>
            </a:pPr>
            <a:r>
              <a:rPr lang="en-US" dirty="0"/>
              <a:t>Unlike the self-interested philosophies of Ayn Rand, </a:t>
            </a:r>
            <a:r>
              <a:rPr lang="en-US" dirty="0" err="1"/>
              <a:t>Stirner</a:t>
            </a:r>
            <a:r>
              <a:rPr lang="en-US" dirty="0"/>
              <a:t> did not focus on individual self-interest or how one should act.</a:t>
            </a:r>
          </a:p>
          <a:p>
            <a:pPr lvl="1">
              <a:buFont typeface="Wingdings" panose="05000000000000000000" pitchFamily="2" charset="2"/>
              <a:buChar char="§"/>
            </a:pPr>
            <a:r>
              <a:rPr lang="en-US" dirty="0"/>
              <a:t>Urged each individual to fulfill their own egoism by deciding for themselves how they should act</a:t>
            </a:r>
          </a:p>
          <a:p>
            <a:pPr>
              <a:buFont typeface="Wingdings" panose="05000000000000000000" pitchFamily="2" charset="2"/>
              <a:buChar char="§"/>
            </a:pPr>
            <a:r>
              <a:rPr lang="en-US" dirty="0"/>
              <a:t> Though sometimes people today use the term “Stirnerism,” he would not agree with this term because he didn’t believe in following an authority figure</a:t>
            </a:r>
          </a:p>
          <a:p>
            <a:pPr>
              <a:buFont typeface="Wingdings" panose="05000000000000000000" pitchFamily="2" charset="2"/>
              <a:buChar char="§"/>
            </a:pPr>
            <a:r>
              <a:rPr lang="en-US" dirty="0"/>
              <a:t> Goal is to freely live individual desires </a:t>
            </a:r>
            <a:r>
              <a:rPr lang="en-US" dirty="0">
                <a:sym typeface="Wingdings" panose="05000000000000000000" pitchFamily="2" charset="2"/>
              </a:rPr>
              <a:t> we are each propelled by our own desire and egoism  and we must accept this</a:t>
            </a:r>
          </a:p>
          <a:p>
            <a:pPr lvl="1">
              <a:buFont typeface="Wingdings" panose="05000000000000000000" pitchFamily="2" charset="2"/>
              <a:buChar char="§"/>
            </a:pPr>
            <a:r>
              <a:rPr lang="en-US" dirty="0"/>
              <a:t>The unwilling egoist: fails to accept this </a:t>
            </a:r>
            <a:r>
              <a:rPr lang="en-US" dirty="0">
                <a:sym typeface="Wingdings" panose="05000000000000000000" pitchFamily="2" charset="2"/>
              </a:rPr>
              <a:t> falsely believes they are fulfilling another cause but are really just fulfilling their own desires for security and happiness.</a:t>
            </a:r>
          </a:p>
          <a:p>
            <a:pPr lvl="1">
              <a:buFont typeface="Wingdings" panose="05000000000000000000" pitchFamily="2" charset="2"/>
              <a:buChar char="§"/>
            </a:pPr>
            <a:r>
              <a:rPr lang="en-US" dirty="0"/>
              <a:t>The willing egoist: they can act freely, not bound by authority, duty, or obedience to artificial truths like morality, law, rights, and religion</a:t>
            </a:r>
          </a:p>
          <a:p>
            <a:pPr>
              <a:buFont typeface="Wingdings" panose="05000000000000000000" pitchFamily="2" charset="2"/>
              <a:buChar char="§"/>
            </a:pPr>
            <a:r>
              <a:rPr lang="en-US" dirty="0"/>
              <a:t> Did not believe in the pursuit of greed </a:t>
            </a:r>
            <a:r>
              <a:rPr lang="en-US" dirty="0">
                <a:sym typeface="Wingdings" panose="05000000000000000000" pitchFamily="2" charset="2"/>
              </a:rPr>
              <a:t> greed is only one aspect of the ego and would lead to being controlled and possessed by a cause other than the fulfillment of the full ego.</a:t>
            </a:r>
          </a:p>
          <a:p>
            <a:pPr>
              <a:buFont typeface="Wingdings" panose="05000000000000000000" pitchFamily="2" charset="2"/>
              <a:buChar char="§"/>
            </a:pPr>
            <a:r>
              <a:rPr lang="en-US" dirty="0"/>
              <a:t>Did not believe in natural property rights, encouraged resistance to all forms of authority including property</a:t>
            </a:r>
          </a:p>
        </p:txBody>
      </p:sp>
    </p:spTree>
    <p:extLst>
      <p:ext uri="{BB962C8B-B14F-4D97-AF65-F5344CB8AC3E}">
        <p14:creationId xmlns:p14="http://schemas.microsoft.com/office/powerpoint/2010/main" val="151386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560B-2F8C-4E80-B3D3-F35B896DA189}"/>
              </a:ext>
            </a:extLst>
          </p:cNvPr>
          <p:cNvSpPr>
            <a:spLocks noGrp="1"/>
          </p:cNvSpPr>
          <p:nvPr>
            <p:ph type="title"/>
          </p:nvPr>
        </p:nvSpPr>
        <p:spPr/>
        <p:txBody>
          <a:bodyPr/>
          <a:lstStyle/>
          <a:p>
            <a:r>
              <a:rPr lang="en-US" dirty="0"/>
              <a:t>Anarchism (??)</a:t>
            </a:r>
          </a:p>
        </p:txBody>
      </p:sp>
      <p:sp>
        <p:nvSpPr>
          <p:cNvPr id="3" name="Content Placeholder 2">
            <a:extLst>
              <a:ext uri="{FF2B5EF4-FFF2-40B4-BE49-F238E27FC236}">
                <a16:creationId xmlns:a16="http://schemas.microsoft.com/office/drawing/2014/main" id="{880EE542-6B49-42BD-A994-11BC8F77A4E5}"/>
              </a:ext>
            </a:extLst>
          </p:cNvPr>
          <p:cNvSpPr>
            <a:spLocks noGrp="1"/>
          </p:cNvSpPr>
          <p:nvPr>
            <p:ph idx="1"/>
          </p:nvPr>
        </p:nvSpPr>
        <p:spPr>
          <a:xfrm>
            <a:off x="154236" y="1845733"/>
            <a:ext cx="6797407" cy="4433881"/>
          </a:xfrm>
        </p:spPr>
        <p:txBody>
          <a:bodyPr>
            <a:normAutofit fontScale="77500" lnSpcReduction="20000"/>
          </a:bodyPr>
          <a:lstStyle/>
          <a:p>
            <a:pPr>
              <a:buFont typeface="Wingdings" panose="05000000000000000000" pitchFamily="2" charset="2"/>
              <a:buChar char="§"/>
            </a:pPr>
            <a:r>
              <a:rPr lang="en-US" dirty="0" err="1"/>
              <a:t>Stirner</a:t>
            </a:r>
            <a:r>
              <a:rPr lang="en-US" dirty="0"/>
              <a:t>: most commonly accepted social institutions are mere illusions of the mind</a:t>
            </a:r>
          </a:p>
          <a:p>
            <a:pPr lvl="1">
              <a:buFont typeface="Wingdings" panose="05000000000000000000" pitchFamily="2" charset="2"/>
              <a:buChar char="§"/>
            </a:pPr>
            <a:r>
              <a:rPr lang="en-US" dirty="0"/>
              <a:t>Includes: the notion of private property, the state, natural rights, the very idea of society</a:t>
            </a:r>
          </a:p>
          <a:p>
            <a:pPr>
              <a:buFont typeface="Wingdings" panose="05000000000000000000" pitchFamily="2" charset="2"/>
              <a:buChar char="§"/>
            </a:pPr>
            <a:r>
              <a:rPr lang="en-US" dirty="0"/>
              <a:t> Proposed egoism as a form of </a:t>
            </a:r>
            <a:r>
              <a:rPr lang="en-US" dirty="0" err="1"/>
              <a:t>amoralism</a:t>
            </a:r>
            <a:r>
              <a:rPr lang="en-US" dirty="0"/>
              <a:t> </a:t>
            </a:r>
            <a:r>
              <a:rPr lang="en-US" dirty="0">
                <a:sym typeface="Wingdings" panose="05000000000000000000" pitchFamily="2" charset="2"/>
              </a:rPr>
              <a:t> egoists could unite in a Union of egoists if it was in their self-interest</a:t>
            </a:r>
          </a:p>
          <a:p>
            <a:pPr>
              <a:buFont typeface="Wingdings" panose="05000000000000000000" pitchFamily="2" charset="2"/>
              <a:buChar char="§"/>
            </a:pPr>
            <a:r>
              <a:rPr lang="en-US" dirty="0"/>
              <a:t> Property simply comes about through might and power: "Whoever knows how to take and to defend the thing, to him belongs [property]. [...] What I have in my power, that is my own. So long as I assert myself as holder, I am the proprietor of the thing." </a:t>
            </a:r>
          </a:p>
          <a:p>
            <a:pPr lvl="1">
              <a:buFont typeface="Wingdings" panose="05000000000000000000" pitchFamily="2" charset="2"/>
              <a:buChar char="§"/>
            </a:pPr>
            <a:r>
              <a:rPr lang="en-US" dirty="0" err="1"/>
              <a:t>Stirner</a:t>
            </a:r>
            <a:r>
              <a:rPr lang="en-US" dirty="0"/>
              <a:t>: "I do not step shyly back from your property, but look upon it always as my property, in which I respect nothing. Pray do the like with what you call my property!“</a:t>
            </a:r>
          </a:p>
          <a:p>
            <a:pPr>
              <a:buFont typeface="Wingdings" panose="05000000000000000000" pitchFamily="2" charset="2"/>
              <a:buChar char="§"/>
            </a:pPr>
            <a:r>
              <a:rPr lang="en-US" dirty="0"/>
              <a:t> The world and those in it are free for personal use </a:t>
            </a:r>
            <a:r>
              <a:rPr lang="en-US" dirty="0">
                <a:sym typeface="Wingdings" panose="05000000000000000000" pitchFamily="2" charset="2"/>
              </a:rPr>
              <a:t> no rationality in taking others’ interests into account unless it furthers the egoists own self-interest (the only legitimate reason for acting)</a:t>
            </a:r>
          </a:p>
          <a:p>
            <a:pPr>
              <a:buFont typeface="Wingdings" panose="05000000000000000000" pitchFamily="2" charset="2"/>
              <a:buChar char="§"/>
            </a:pPr>
            <a:r>
              <a:rPr lang="en-US" dirty="0"/>
              <a:t> Though he is an important figure in anarchist history, he did not align himself with anarchism and most anarchists in the twentieth and twenty first centuries denounce this theories.</a:t>
            </a:r>
          </a:p>
          <a:p>
            <a:pPr lvl="1">
              <a:buFont typeface="Wingdings" panose="05000000000000000000" pitchFamily="2" charset="2"/>
              <a:buChar char="§"/>
            </a:pPr>
            <a:r>
              <a:rPr lang="en-US" dirty="0"/>
              <a:t>Most anarchists and anarchist theorists deeply concerned with communal life and common good/happiness</a:t>
            </a:r>
          </a:p>
          <a:p>
            <a:pPr>
              <a:buFont typeface="Wingdings" panose="05000000000000000000" pitchFamily="2" charset="2"/>
              <a:buChar char="§"/>
            </a:pPr>
            <a:endParaRPr lang="en-US" dirty="0"/>
          </a:p>
        </p:txBody>
      </p:sp>
      <p:pic>
        <p:nvPicPr>
          <p:cNvPr id="5" name="Picture 4">
            <a:extLst>
              <a:ext uri="{FF2B5EF4-FFF2-40B4-BE49-F238E27FC236}">
                <a16:creationId xmlns:a16="http://schemas.microsoft.com/office/drawing/2014/main" id="{F5FC845B-0E9E-4870-BD22-8451FDB86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072" y="0"/>
            <a:ext cx="5065928" cy="6858000"/>
          </a:xfrm>
          <a:prstGeom prst="rect">
            <a:avLst/>
          </a:prstGeom>
        </p:spPr>
      </p:pic>
    </p:spTree>
    <p:extLst>
      <p:ext uri="{BB962C8B-B14F-4D97-AF65-F5344CB8AC3E}">
        <p14:creationId xmlns:p14="http://schemas.microsoft.com/office/powerpoint/2010/main" val="156799194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103</TotalTime>
  <Words>2051</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Max Stirner</vt:lpstr>
      <vt:lpstr>Johann Kaspar Schmidt  (25 October 1806 – 26 June 1856)</vt:lpstr>
      <vt:lpstr>Stirner’s Biography</vt:lpstr>
      <vt:lpstr>The Young Hegelians</vt:lpstr>
      <vt:lpstr>PowerPoint Presentation</vt:lpstr>
      <vt:lpstr>Stirner’s political philosophy</vt:lpstr>
      <vt:lpstr>Against socialism and the collective</vt:lpstr>
      <vt:lpstr>Egoism</vt:lpstr>
      <vt:lpstr>Anarchism (??)</vt:lpstr>
      <vt:lpstr>Communism</vt:lpstr>
      <vt:lpstr>Reponse to Hegelianism</vt:lpstr>
      <vt:lpstr>Stirner abandons philosophy</vt:lpstr>
      <vt:lpstr>Possible influence on Nietzsche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Elfaki</dc:creator>
  <cp:lastModifiedBy>Elfaki</cp:lastModifiedBy>
  <cp:revision>14</cp:revision>
  <dcterms:created xsi:type="dcterms:W3CDTF">2022-02-10T14:30:12Z</dcterms:created>
  <dcterms:modified xsi:type="dcterms:W3CDTF">2022-02-10T16:14:08Z</dcterms:modified>
</cp:coreProperties>
</file>